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4"/>
  </p:notesMasterIdLst>
  <p:handoutMasterIdLst>
    <p:handoutMasterId r:id="rId15"/>
  </p:handoutMasterIdLst>
  <p:sldIdLst>
    <p:sldId id="269" r:id="rId2"/>
    <p:sldId id="387" r:id="rId3"/>
    <p:sldId id="386" r:id="rId4"/>
    <p:sldId id="379" r:id="rId5"/>
    <p:sldId id="388" r:id="rId6"/>
    <p:sldId id="389" r:id="rId7"/>
    <p:sldId id="390" r:id="rId8"/>
    <p:sldId id="391" r:id="rId9"/>
    <p:sldId id="393" r:id="rId10"/>
    <p:sldId id="392" r:id="rId11"/>
    <p:sldId id="342" r:id="rId12"/>
    <p:sldId id="343" r:id="rId13"/>
  </p:sldIdLst>
  <p:sldSz cx="9144000" cy="6858000" type="screen4x3"/>
  <p:notesSz cx="6953250" cy="92344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49EB66F-9EDA-4AF8-BE6B-0CB3B57009C5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0938"/>
            <a:ext cx="3013075" cy="461962"/>
          </a:xfrm>
          <a:prstGeom prst="rect">
            <a:avLst/>
          </a:prstGeom>
        </p:spPr>
        <p:txBody>
          <a:bodyPr vert="horz" lIns="92501" tIns="46250" rIns="92501" bIns="4625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588" y="8770938"/>
            <a:ext cx="3013075" cy="461962"/>
          </a:xfrm>
          <a:prstGeom prst="rect">
            <a:avLst/>
          </a:prstGeom>
        </p:spPr>
        <p:txBody>
          <a:bodyPr vert="horz" wrap="square" lIns="92501" tIns="46250" rIns="92501" bIns="4625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AEDD43-49AF-4016-A188-4C4A39BD5E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39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13B676-6132-495F-9334-8C21B1E8776C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01" tIns="46250" rIns="92501" bIns="4625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6263"/>
            <a:ext cx="5562600" cy="4156075"/>
          </a:xfrm>
          <a:prstGeom prst="rect">
            <a:avLst/>
          </a:prstGeom>
        </p:spPr>
        <p:txBody>
          <a:bodyPr vert="horz" lIns="92501" tIns="46250" rIns="92501" bIns="4625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0938"/>
            <a:ext cx="3013075" cy="461962"/>
          </a:xfrm>
          <a:prstGeom prst="rect">
            <a:avLst/>
          </a:prstGeom>
        </p:spPr>
        <p:txBody>
          <a:bodyPr vert="horz" lIns="92501" tIns="46250" rIns="92501" bIns="462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0938"/>
            <a:ext cx="3013075" cy="461962"/>
          </a:xfrm>
          <a:prstGeom prst="rect">
            <a:avLst/>
          </a:prstGeom>
        </p:spPr>
        <p:txBody>
          <a:bodyPr vert="horz" wrap="square" lIns="92501" tIns="46250" rIns="92501" bIns="462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805CDE4-700B-4D0E-99DB-C16C2DB8F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550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02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9086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444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7051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3336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227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2772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9820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411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6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14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09DA9-0971-4327-8AEA-DA5D19F3CE66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F992-6721-4D74-AE21-196F8884A3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74752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BB04-A006-46FE-82EE-A1AC9A8FE91F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A3915-C3AF-42E7-9DC9-A63721217ADB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951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53F2C-9E5F-4CF2-A53D-C6B93AEA9BCC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5E022-7AA5-4CE6-8BC7-1623D682475D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042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8314" y="1604434"/>
            <a:ext cx="8207375" cy="45127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ED62B-6573-4948-BDD4-BED6572FBF24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BD10978-F352-467C-938C-172614883475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2480015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11760" y="274639"/>
            <a:ext cx="6275040" cy="94611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fr-CA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411760" y="1316765"/>
            <a:ext cx="6275040" cy="5280587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09459665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548680"/>
            <a:ext cx="8085584" cy="10561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512501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F8D6-E1D2-48A4-BA9E-479E7CA1715A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1A9CF-E687-4492-9BBC-ACE4932EA78F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61526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89115-6507-4673-A0D9-38CE1F00B65D}" type="datetimeFigureOut">
              <a:rPr lang="en-US"/>
              <a:pPr>
                <a:defRPr/>
              </a:pPr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EA364-EA88-46B8-9B14-AE7D9A718F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6759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04613-7B6C-4C15-A17D-B486F1B8586E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09B27-48FC-4A45-B5EC-941FD1F4A644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05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2EB7F-AC38-4415-B101-97700EA923CE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0C035-35F0-47EC-A63D-16F87EDDC138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657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C5D85-F708-484E-81D8-F1CE1035926F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28002-6806-4846-89C2-A667F1F72344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407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A6A2-96AF-4E98-8293-65CB386D0636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9CF48-3DFA-41BA-A0F6-9ACDE9CF3B43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929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E4F34-21AF-47BA-AD87-0D4C5E1567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BFC59-4E76-40F5-934C-2D97A80A3561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8587C-64F5-4E4F-8C8C-095EF86488E1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014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80524-615E-4330-A976-D7B6B050F0CB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1D50B-1C88-43D1-BFC6-C87045669F16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605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A713C65-8C58-4561-BCA7-6156EE121FDB}" type="datetimeFigureOut">
              <a:rPr lang="fr-CA"/>
              <a:pPr>
                <a:defRPr/>
              </a:pPr>
              <a:t>2017-12-05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ACA7212-27EE-4626-9B24-BDAEA46FAB20}" type="slidenum">
              <a:rPr lang="fr-CA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15" r:id="rId3"/>
    <p:sldLayoutId id="2147484016" r:id="rId4"/>
    <p:sldLayoutId id="2147484017" r:id="rId5"/>
    <p:sldLayoutId id="2147484018" r:id="rId6"/>
    <p:sldLayoutId id="2147484025" r:id="rId7"/>
    <p:sldLayoutId id="2147484019" r:id="rId8"/>
    <p:sldLayoutId id="2147484020" r:id="rId9"/>
    <p:sldLayoutId id="2147484021" r:id="rId10"/>
    <p:sldLayoutId id="2147484022" r:id="rId11"/>
    <p:sldLayoutId id="2147484027" r:id="rId12"/>
    <p:sldLayoutId id="2147484028" r:id="rId13"/>
    <p:sldLayoutId id="2147484029" r:id="rId14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UniverseH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image" Target="../media/image8.gif"/><Relationship Id="rId10" Type="http://schemas.openxmlformats.org/officeDocument/2006/relationships/image" Target="../media/image10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gif"/><Relationship Id="rId5" Type="http://schemas.openxmlformats.org/officeDocument/2006/relationships/image" Target="../media/image7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12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4.wmf"/><Relationship Id="rId5" Type="http://schemas.openxmlformats.org/officeDocument/2006/relationships/image" Target="../media/image7.emf"/><Relationship Id="rId10" Type="http://schemas.openxmlformats.org/officeDocument/2006/relationships/oleObject" Target="../embeddings/oleObject5.bin"/><Relationship Id="rId4" Type="http://schemas.openxmlformats.org/officeDocument/2006/relationships/image" Target="../media/image5.png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7.wmf"/><Relationship Id="rId5" Type="http://schemas.openxmlformats.org/officeDocument/2006/relationships/image" Target="../media/image8.gif"/><Relationship Id="rId10" Type="http://schemas.openxmlformats.org/officeDocument/2006/relationships/oleObject" Target="../embeddings/oleObject8.bin"/><Relationship Id="rId4" Type="http://schemas.openxmlformats.org/officeDocument/2006/relationships/image" Target="../media/image5.png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 descr="Vector-19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1219200" y="990600"/>
            <a:ext cx="69342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CC"/>
                    </a:gs>
                    <a:gs pos="100000">
                      <a:srgbClr val="FF217B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"/>
                <a:cs typeface="Arial" charset="0"/>
              </a:rPr>
              <a:t>NhiÖt liÖt chµo mõng c¸c thÇy c« </a:t>
            </a:r>
          </a:p>
          <a:p>
            <a:pPr algn="ctr">
              <a:defRPr/>
            </a:pPr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CC"/>
                    </a:gs>
                    <a:gs pos="100000">
                      <a:srgbClr val="FF217B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"/>
                <a:cs typeface="Arial" charset="0"/>
              </a:rPr>
              <a:t>vÒ dù giê líp </a:t>
            </a:r>
            <a:r>
              <a:rPr lang="en-US" sz="3600" kern="1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CC"/>
                    </a:gs>
                    <a:gs pos="100000">
                      <a:srgbClr val="FF217B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"/>
                <a:cs typeface="Arial" charset="0"/>
              </a:rPr>
              <a:t>7A</a:t>
            </a:r>
            <a:r>
              <a:rPr lang="en-US" sz="3600" kern="10" baseline="-2500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CC"/>
                    </a:gs>
                    <a:gs pos="100000">
                      <a:srgbClr val="FF217B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"/>
                <a:cs typeface="Arial" charset="0"/>
              </a:rPr>
              <a:t>5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33CC"/>
                  </a:gs>
                  <a:gs pos="100000">
                    <a:srgbClr val="FF217B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.VnCooper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623746" y="1981200"/>
            <a:ext cx="7986854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  <a:tabLst>
                <a:tab pos="461963" algn="l"/>
              </a:tabLst>
              <a:defRPr/>
            </a:pPr>
            <a:r>
              <a:rPr lang="en-US" sz="3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Hãy chuyển bài toán 2 thành bài toán có nội dung thực tế?</a:t>
            </a:r>
            <a:endParaRPr lang="en-US" sz="30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 rot="-1513776">
            <a:off x="4036335" y="800340"/>
            <a:ext cx="815975" cy="1244600"/>
            <a:chOff x="3015" y="1522"/>
            <a:chExt cx="1345" cy="2231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 rot="-1806487">
              <a:off x="3026" y="1522"/>
              <a:ext cx="720" cy="1056"/>
              <a:chOff x="2400" y="1776"/>
              <a:chExt cx="1597" cy="1178"/>
            </a:xfrm>
          </p:grpSpPr>
          <p:sp>
            <p:nvSpPr>
              <p:cNvPr id="14" name="AutoShape 12"/>
              <p:cNvSpPr>
                <a:spLocks noChangeAspect="1" noChangeArrowheads="1" noTextEdit="1"/>
              </p:cNvSpPr>
              <p:nvPr/>
            </p:nvSpPr>
            <p:spPr bwMode="auto">
              <a:xfrm>
                <a:off x="2400" y="1776"/>
                <a:ext cx="1597" cy="1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auto">
              <a:xfrm>
                <a:off x="2400" y="1776"/>
                <a:ext cx="1597" cy="1094"/>
              </a:xfrm>
              <a:custGeom>
                <a:avLst/>
                <a:gdLst>
                  <a:gd name="T0" fmla="*/ 6 w 3194"/>
                  <a:gd name="T1" fmla="*/ 4 h 2188"/>
                  <a:gd name="T2" fmla="*/ 6 w 3194"/>
                  <a:gd name="T3" fmla="*/ 3 h 2188"/>
                  <a:gd name="T4" fmla="*/ 6 w 3194"/>
                  <a:gd name="T5" fmla="*/ 3 h 2188"/>
                  <a:gd name="T6" fmla="*/ 6 w 3194"/>
                  <a:gd name="T7" fmla="*/ 2 h 2188"/>
                  <a:gd name="T8" fmla="*/ 6 w 3194"/>
                  <a:gd name="T9" fmla="*/ 1 h 2188"/>
                  <a:gd name="T10" fmla="*/ 5 w 3194"/>
                  <a:gd name="T11" fmla="*/ 1 h 2188"/>
                  <a:gd name="T12" fmla="*/ 5 w 3194"/>
                  <a:gd name="T13" fmla="*/ 1 h 2188"/>
                  <a:gd name="T14" fmla="*/ 4 w 3194"/>
                  <a:gd name="T15" fmla="*/ 1 h 2188"/>
                  <a:gd name="T16" fmla="*/ 4 w 3194"/>
                  <a:gd name="T17" fmla="*/ 1 h 2188"/>
                  <a:gd name="T18" fmla="*/ 5 w 3194"/>
                  <a:gd name="T19" fmla="*/ 1 h 2188"/>
                  <a:gd name="T20" fmla="*/ 5 w 3194"/>
                  <a:gd name="T21" fmla="*/ 1 h 2188"/>
                  <a:gd name="T22" fmla="*/ 6 w 3194"/>
                  <a:gd name="T23" fmla="*/ 2 h 2188"/>
                  <a:gd name="T24" fmla="*/ 6 w 3194"/>
                  <a:gd name="T25" fmla="*/ 2 h 2188"/>
                  <a:gd name="T26" fmla="*/ 6 w 3194"/>
                  <a:gd name="T27" fmla="*/ 3 h 2188"/>
                  <a:gd name="T28" fmla="*/ 6 w 3194"/>
                  <a:gd name="T29" fmla="*/ 3 h 2188"/>
                  <a:gd name="T30" fmla="*/ 6 w 3194"/>
                  <a:gd name="T31" fmla="*/ 4 h 2188"/>
                  <a:gd name="T32" fmla="*/ 5 w 3194"/>
                  <a:gd name="T33" fmla="*/ 4 h 2188"/>
                  <a:gd name="T34" fmla="*/ 5 w 3194"/>
                  <a:gd name="T35" fmla="*/ 4 h 2188"/>
                  <a:gd name="T36" fmla="*/ 4 w 3194"/>
                  <a:gd name="T37" fmla="*/ 5 h 2188"/>
                  <a:gd name="T38" fmla="*/ 4 w 3194"/>
                  <a:gd name="T39" fmla="*/ 5 h 2188"/>
                  <a:gd name="T40" fmla="*/ 4 w 3194"/>
                  <a:gd name="T41" fmla="*/ 5 h 2188"/>
                  <a:gd name="T42" fmla="*/ 3 w 3194"/>
                  <a:gd name="T43" fmla="*/ 4 h 2188"/>
                  <a:gd name="T44" fmla="*/ 3 w 3194"/>
                  <a:gd name="T45" fmla="*/ 4 h 2188"/>
                  <a:gd name="T46" fmla="*/ 3 w 3194"/>
                  <a:gd name="T47" fmla="*/ 4 h 2188"/>
                  <a:gd name="T48" fmla="*/ 2 w 3194"/>
                  <a:gd name="T49" fmla="*/ 4 h 2188"/>
                  <a:gd name="T50" fmla="*/ 2 w 3194"/>
                  <a:gd name="T51" fmla="*/ 4 h 2188"/>
                  <a:gd name="T52" fmla="*/ 2 w 3194"/>
                  <a:gd name="T53" fmla="*/ 4 h 2188"/>
                  <a:gd name="T54" fmla="*/ 2 w 3194"/>
                  <a:gd name="T55" fmla="*/ 4 h 2188"/>
                  <a:gd name="T56" fmla="*/ 1 w 3194"/>
                  <a:gd name="T57" fmla="*/ 4 h 2188"/>
                  <a:gd name="T58" fmla="*/ 3 w 3194"/>
                  <a:gd name="T59" fmla="*/ 4 h 2188"/>
                  <a:gd name="T60" fmla="*/ 3 w 3194"/>
                  <a:gd name="T61" fmla="*/ 4 h 2188"/>
                  <a:gd name="T62" fmla="*/ 3 w 3194"/>
                  <a:gd name="T63" fmla="*/ 4 h 2188"/>
                  <a:gd name="T64" fmla="*/ 3 w 3194"/>
                  <a:gd name="T65" fmla="*/ 4 h 2188"/>
                  <a:gd name="T66" fmla="*/ 3 w 3194"/>
                  <a:gd name="T67" fmla="*/ 5 h 2188"/>
                  <a:gd name="T68" fmla="*/ 3 w 3194"/>
                  <a:gd name="T69" fmla="*/ 5 h 2188"/>
                  <a:gd name="T70" fmla="*/ 4 w 3194"/>
                  <a:gd name="T71" fmla="*/ 5 h 2188"/>
                  <a:gd name="T72" fmla="*/ 4 w 3194"/>
                  <a:gd name="T73" fmla="*/ 5 h 2188"/>
                  <a:gd name="T74" fmla="*/ 4 w 3194"/>
                  <a:gd name="T75" fmla="*/ 5 h 2188"/>
                  <a:gd name="T76" fmla="*/ 4 w 3194"/>
                  <a:gd name="T77" fmla="*/ 5 h 2188"/>
                  <a:gd name="T78" fmla="*/ 4 w 3194"/>
                  <a:gd name="T79" fmla="*/ 5 h 2188"/>
                  <a:gd name="T80" fmla="*/ 4 w 3194"/>
                  <a:gd name="T81" fmla="*/ 5 h 2188"/>
                  <a:gd name="T82" fmla="*/ 5 w 3194"/>
                  <a:gd name="T83" fmla="*/ 5 h 2188"/>
                  <a:gd name="T84" fmla="*/ 5 w 3194"/>
                  <a:gd name="T85" fmla="*/ 5 h 2188"/>
                  <a:gd name="T86" fmla="*/ 5 w 3194"/>
                  <a:gd name="T87" fmla="*/ 4 h 2188"/>
                  <a:gd name="T88" fmla="*/ 5 w 3194"/>
                  <a:gd name="T89" fmla="*/ 4 h 2188"/>
                  <a:gd name="T90" fmla="*/ 5 w 3194"/>
                  <a:gd name="T91" fmla="*/ 4 h 2188"/>
                  <a:gd name="T92" fmla="*/ 6 w 3194"/>
                  <a:gd name="T93" fmla="*/ 4 h 2188"/>
                  <a:gd name="T94" fmla="*/ 7 w 3194"/>
                  <a:gd name="T95" fmla="*/ 4 h 218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194"/>
                  <a:gd name="T145" fmla="*/ 0 h 2188"/>
                  <a:gd name="T146" fmla="*/ 3194 w 3194"/>
                  <a:gd name="T147" fmla="*/ 2188 h 218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194" h="2188">
                    <a:moveTo>
                      <a:pt x="2662" y="1808"/>
                    </a:moveTo>
                    <a:lnTo>
                      <a:pt x="2722" y="1733"/>
                    </a:lnTo>
                    <a:lnTo>
                      <a:pt x="2774" y="1653"/>
                    </a:lnTo>
                    <a:lnTo>
                      <a:pt x="2819" y="1569"/>
                    </a:lnTo>
                    <a:lnTo>
                      <a:pt x="2858" y="1481"/>
                    </a:lnTo>
                    <a:lnTo>
                      <a:pt x="2888" y="1388"/>
                    </a:lnTo>
                    <a:lnTo>
                      <a:pt x="2910" y="1293"/>
                    </a:lnTo>
                    <a:lnTo>
                      <a:pt x="2925" y="1196"/>
                    </a:lnTo>
                    <a:lnTo>
                      <a:pt x="2929" y="1095"/>
                    </a:lnTo>
                    <a:lnTo>
                      <a:pt x="2923" y="983"/>
                    </a:lnTo>
                    <a:lnTo>
                      <a:pt x="2907" y="875"/>
                    </a:lnTo>
                    <a:lnTo>
                      <a:pt x="2881" y="770"/>
                    </a:lnTo>
                    <a:lnTo>
                      <a:pt x="2843" y="670"/>
                    </a:lnTo>
                    <a:lnTo>
                      <a:pt x="2797" y="573"/>
                    </a:lnTo>
                    <a:lnTo>
                      <a:pt x="2743" y="483"/>
                    </a:lnTo>
                    <a:lnTo>
                      <a:pt x="2679" y="399"/>
                    </a:lnTo>
                    <a:lnTo>
                      <a:pt x="2608" y="321"/>
                    </a:lnTo>
                    <a:lnTo>
                      <a:pt x="2530" y="250"/>
                    </a:lnTo>
                    <a:lnTo>
                      <a:pt x="2446" y="187"/>
                    </a:lnTo>
                    <a:lnTo>
                      <a:pt x="2356" y="132"/>
                    </a:lnTo>
                    <a:lnTo>
                      <a:pt x="2259" y="86"/>
                    </a:lnTo>
                    <a:lnTo>
                      <a:pt x="2159" y="49"/>
                    </a:lnTo>
                    <a:lnTo>
                      <a:pt x="2054" y="22"/>
                    </a:lnTo>
                    <a:lnTo>
                      <a:pt x="1946" y="6"/>
                    </a:lnTo>
                    <a:lnTo>
                      <a:pt x="1834" y="0"/>
                    </a:lnTo>
                    <a:lnTo>
                      <a:pt x="1834" y="63"/>
                    </a:lnTo>
                    <a:lnTo>
                      <a:pt x="1938" y="69"/>
                    </a:lnTo>
                    <a:lnTo>
                      <a:pt x="2041" y="84"/>
                    </a:lnTo>
                    <a:lnTo>
                      <a:pt x="2140" y="110"/>
                    </a:lnTo>
                    <a:lnTo>
                      <a:pt x="2235" y="146"/>
                    </a:lnTo>
                    <a:lnTo>
                      <a:pt x="2325" y="188"/>
                    </a:lnTo>
                    <a:lnTo>
                      <a:pt x="2410" y="241"/>
                    </a:lnTo>
                    <a:lnTo>
                      <a:pt x="2489" y="298"/>
                    </a:lnTo>
                    <a:lnTo>
                      <a:pt x="2562" y="366"/>
                    </a:lnTo>
                    <a:lnTo>
                      <a:pt x="2629" y="438"/>
                    </a:lnTo>
                    <a:lnTo>
                      <a:pt x="2688" y="519"/>
                    </a:lnTo>
                    <a:lnTo>
                      <a:pt x="2739" y="604"/>
                    </a:lnTo>
                    <a:lnTo>
                      <a:pt x="2784" y="694"/>
                    </a:lnTo>
                    <a:lnTo>
                      <a:pt x="2817" y="789"/>
                    </a:lnTo>
                    <a:lnTo>
                      <a:pt x="2843" y="888"/>
                    </a:lnTo>
                    <a:lnTo>
                      <a:pt x="2858" y="991"/>
                    </a:lnTo>
                    <a:lnTo>
                      <a:pt x="2864" y="1095"/>
                    </a:lnTo>
                    <a:lnTo>
                      <a:pt x="2858" y="1196"/>
                    </a:lnTo>
                    <a:lnTo>
                      <a:pt x="2845" y="1293"/>
                    </a:lnTo>
                    <a:lnTo>
                      <a:pt x="2821" y="1386"/>
                    </a:lnTo>
                    <a:lnTo>
                      <a:pt x="2789" y="1477"/>
                    </a:lnTo>
                    <a:lnTo>
                      <a:pt x="2750" y="1563"/>
                    </a:lnTo>
                    <a:lnTo>
                      <a:pt x="2703" y="1645"/>
                    </a:lnTo>
                    <a:lnTo>
                      <a:pt x="2649" y="1724"/>
                    </a:lnTo>
                    <a:lnTo>
                      <a:pt x="2588" y="1795"/>
                    </a:lnTo>
                    <a:lnTo>
                      <a:pt x="2520" y="1860"/>
                    </a:lnTo>
                    <a:lnTo>
                      <a:pt x="2448" y="1919"/>
                    </a:lnTo>
                    <a:lnTo>
                      <a:pt x="2369" y="1974"/>
                    </a:lnTo>
                    <a:lnTo>
                      <a:pt x="2285" y="2018"/>
                    </a:lnTo>
                    <a:lnTo>
                      <a:pt x="2198" y="2056"/>
                    </a:lnTo>
                    <a:lnTo>
                      <a:pt x="2106" y="2086"/>
                    </a:lnTo>
                    <a:lnTo>
                      <a:pt x="2011" y="2108"/>
                    </a:lnTo>
                    <a:lnTo>
                      <a:pt x="1912" y="2119"/>
                    </a:lnTo>
                    <a:lnTo>
                      <a:pt x="1778" y="2119"/>
                    </a:lnTo>
                    <a:lnTo>
                      <a:pt x="1778" y="2121"/>
                    </a:lnTo>
                    <a:lnTo>
                      <a:pt x="1705" y="2113"/>
                    </a:lnTo>
                    <a:lnTo>
                      <a:pt x="1634" y="2102"/>
                    </a:lnTo>
                    <a:lnTo>
                      <a:pt x="1563" y="2086"/>
                    </a:lnTo>
                    <a:lnTo>
                      <a:pt x="1496" y="2065"/>
                    </a:lnTo>
                    <a:lnTo>
                      <a:pt x="1429" y="2039"/>
                    </a:lnTo>
                    <a:lnTo>
                      <a:pt x="1366" y="2009"/>
                    </a:lnTo>
                    <a:lnTo>
                      <a:pt x="1304" y="1974"/>
                    </a:lnTo>
                    <a:lnTo>
                      <a:pt x="1244" y="1936"/>
                    </a:lnTo>
                    <a:lnTo>
                      <a:pt x="1187" y="1893"/>
                    </a:lnTo>
                    <a:lnTo>
                      <a:pt x="1134" y="1847"/>
                    </a:lnTo>
                    <a:lnTo>
                      <a:pt x="1084" y="1796"/>
                    </a:lnTo>
                    <a:lnTo>
                      <a:pt x="1035" y="1742"/>
                    </a:lnTo>
                    <a:lnTo>
                      <a:pt x="993" y="1684"/>
                    </a:lnTo>
                    <a:lnTo>
                      <a:pt x="953" y="1625"/>
                    </a:lnTo>
                    <a:lnTo>
                      <a:pt x="918" y="1561"/>
                    </a:lnTo>
                    <a:lnTo>
                      <a:pt x="886" y="1494"/>
                    </a:lnTo>
                    <a:lnTo>
                      <a:pt x="826" y="1518"/>
                    </a:lnTo>
                    <a:lnTo>
                      <a:pt x="845" y="1558"/>
                    </a:lnTo>
                    <a:lnTo>
                      <a:pt x="864" y="1597"/>
                    </a:lnTo>
                    <a:lnTo>
                      <a:pt x="884" y="1634"/>
                    </a:lnTo>
                    <a:lnTo>
                      <a:pt x="907" y="1671"/>
                    </a:lnTo>
                    <a:lnTo>
                      <a:pt x="929" y="1707"/>
                    </a:lnTo>
                    <a:lnTo>
                      <a:pt x="953" y="1740"/>
                    </a:lnTo>
                    <a:lnTo>
                      <a:pt x="979" y="1774"/>
                    </a:lnTo>
                    <a:lnTo>
                      <a:pt x="1006" y="1808"/>
                    </a:lnTo>
                    <a:lnTo>
                      <a:pt x="312" y="1808"/>
                    </a:lnTo>
                    <a:lnTo>
                      <a:pt x="312" y="1871"/>
                    </a:lnTo>
                    <a:lnTo>
                      <a:pt x="1045" y="1871"/>
                    </a:lnTo>
                    <a:lnTo>
                      <a:pt x="1048" y="1873"/>
                    </a:lnTo>
                    <a:lnTo>
                      <a:pt x="1058" y="1880"/>
                    </a:lnTo>
                    <a:lnTo>
                      <a:pt x="1071" y="1890"/>
                    </a:lnTo>
                    <a:lnTo>
                      <a:pt x="1088" y="1901"/>
                    </a:lnTo>
                    <a:lnTo>
                      <a:pt x="1106" y="1914"/>
                    </a:lnTo>
                    <a:lnTo>
                      <a:pt x="1125" y="1929"/>
                    </a:lnTo>
                    <a:lnTo>
                      <a:pt x="1144" y="1942"/>
                    </a:lnTo>
                    <a:lnTo>
                      <a:pt x="1160" y="1955"/>
                    </a:lnTo>
                    <a:lnTo>
                      <a:pt x="0" y="1955"/>
                    </a:lnTo>
                    <a:lnTo>
                      <a:pt x="0" y="2018"/>
                    </a:lnTo>
                    <a:lnTo>
                      <a:pt x="1252" y="2018"/>
                    </a:lnTo>
                    <a:lnTo>
                      <a:pt x="1284" y="2039"/>
                    </a:lnTo>
                    <a:lnTo>
                      <a:pt x="1317" y="2058"/>
                    </a:lnTo>
                    <a:lnTo>
                      <a:pt x="1351" y="2074"/>
                    </a:lnTo>
                    <a:lnTo>
                      <a:pt x="1386" y="2091"/>
                    </a:lnTo>
                    <a:lnTo>
                      <a:pt x="1420" y="2106"/>
                    </a:lnTo>
                    <a:lnTo>
                      <a:pt x="1455" y="2119"/>
                    </a:lnTo>
                    <a:lnTo>
                      <a:pt x="1493" y="2132"/>
                    </a:lnTo>
                    <a:lnTo>
                      <a:pt x="1528" y="2143"/>
                    </a:lnTo>
                    <a:lnTo>
                      <a:pt x="1565" y="2155"/>
                    </a:lnTo>
                    <a:lnTo>
                      <a:pt x="1603" y="2162"/>
                    </a:lnTo>
                    <a:lnTo>
                      <a:pt x="1640" y="2171"/>
                    </a:lnTo>
                    <a:lnTo>
                      <a:pt x="1679" y="2177"/>
                    </a:lnTo>
                    <a:lnTo>
                      <a:pt x="1716" y="2183"/>
                    </a:lnTo>
                    <a:lnTo>
                      <a:pt x="1756" y="2184"/>
                    </a:lnTo>
                    <a:lnTo>
                      <a:pt x="1795" y="2188"/>
                    </a:lnTo>
                    <a:lnTo>
                      <a:pt x="1834" y="2188"/>
                    </a:lnTo>
                    <a:lnTo>
                      <a:pt x="1845" y="2188"/>
                    </a:lnTo>
                    <a:lnTo>
                      <a:pt x="1854" y="2188"/>
                    </a:lnTo>
                    <a:lnTo>
                      <a:pt x="1866" y="2188"/>
                    </a:lnTo>
                    <a:lnTo>
                      <a:pt x="1875" y="2186"/>
                    </a:lnTo>
                    <a:lnTo>
                      <a:pt x="1884" y="2186"/>
                    </a:lnTo>
                    <a:lnTo>
                      <a:pt x="1894" y="2186"/>
                    </a:lnTo>
                    <a:lnTo>
                      <a:pt x="1905" y="2184"/>
                    </a:lnTo>
                    <a:lnTo>
                      <a:pt x="1914" y="2184"/>
                    </a:lnTo>
                    <a:lnTo>
                      <a:pt x="2866" y="2184"/>
                    </a:lnTo>
                    <a:lnTo>
                      <a:pt x="2866" y="2119"/>
                    </a:lnTo>
                    <a:lnTo>
                      <a:pt x="2215" y="2119"/>
                    </a:lnTo>
                    <a:lnTo>
                      <a:pt x="2243" y="2108"/>
                    </a:lnTo>
                    <a:lnTo>
                      <a:pt x="2271" y="2097"/>
                    </a:lnTo>
                    <a:lnTo>
                      <a:pt x="2298" y="2084"/>
                    </a:lnTo>
                    <a:lnTo>
                      <a:pt x="2325" y="2071"/>
                    </a:lnTo>
                    <a:lnTo>
                      <a:pt x="2351" y="2058"/>
                    </a:lnTo>
                    <a:lnTo>
                      <a:pt x="2377" y="2043"/>
                    </a:lnTo>
                    <a:lnTo>
                      <a:pt x="2403" y="2028"/>
                    </a:lnTo>
                    <a:lnTo>
                      <a:pt x="2427" y="2013"/>
                    </a:lnTo>
                    <a:lnTo>
                      <a:pt x="2453" y="1996"/>
                    </a:lnTo>
                    <a:lnTo>
                      <a:pt x="2478" y="1979"/>
                    </a:lnTo>
                    <a:lnTo>
                      <a:pt x="2500" y="1961"/>
                    </a:lnTo>
                    <a:lnTo>
                      <a:pt x="2524" y="1942"/>
                    </a:lnTo>
                    <a:lnTo>
                      <a:pt x="2547" y="1923"/>
                    </a:lnTo>
                    <a:lnTo>
                      <a:pt x="2569" y="1903"/>
                    </a:lnTo>
                    <a:lnTo>
                      <a:pt x="2591" y="1882"/>
                    </a:lnTo>
                    <a:lnTo>
                      <a:pt x="2612" y="1862"/>
                    </a:lnTo>
                    <a:lnTo>
                      <a:pt x="2612" y="1871"/>
                    </a:lnTo>
                    <a:lnTo>
                      <a:pt x="3194" y="1871"/>
                    </a:lnTo>
                    <a:lnTo>
                      <a:pt x="3194" y="1808"/>
                    </a:lnTo>
                    <a:lnTo>
                      <a:pt x="2662" y="18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2922" y="2922"/>
                <a:ext cx="635" cy="32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2880" y="1872"/>
                <a:ext cx="912" cy="91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8" name="WordArt 1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44" y="2000"/>
                <a:ext cx="384" cy="66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3300"/>
                    </a:solidFill>
                    <a:latin typeface=".VnTifani Heavy" panose="020B7200000000000000" pitchFamily="34" charset="0"/>
                  </a:rPr>
                  <a:t>?</a:t>
                </a:r>
              </a:p>
            </p:txBody>
          </p:sp>
        </p:grpSp>
        <p:pic>
          <p:nvPicPr>
            <p:cNvPr id="13" name="Picture 21" descr="j023213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6697">
              <a:off x="3015" y="2073"/>
              <a:ext cx="1345" cy="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14037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rames PPT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5" descr="house_with_trees_blow_a_hb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73063"/>
            <a:ext cx="160020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14400" y="503239"/>
            <a:ext cx="6858000" cy="94456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CA" sz="4000">
                <a:ln>
                  <a:solidFill>
                    <a:schemeClr val="accent4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H­¦íng dÉn häc ë nhµ</a:t>
            </a:r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57200" y="1600200"/>
            <a:ext cx="8229600" cy="4900613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Xem và ôn lại dạng 2 – dạng 3 đã chữa trong tiết từ đó hoàn thành đề cương</a:t>
            </a:r>
            <a:r>
              <a:rPr lang="en-US" sz="2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b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 </a:t>
            </a:r>
            <a:r>
              <a:rPr lang="en-US" sz="2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 bài</a:t>
            </a:r>
            <a:r>
              <a:rPr lang="en-US" sz="2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toán nội dung thực tế.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Frames PPT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2" descr="5370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3"/>
          <p:cNvSpPr txBox="1">
            <a:spLocks noChangeArrowheads="1"/>
          </p:cNvSpPr>
          <p:nvPr/>
        </p:nvSpPr>
        <p:spPr bwMode="auto">
          <a:xfrm rot="726562">
            <a:off x="1695450" y="1731963"/>
            <a:ext cx="5984875" cy="354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200" b="1">
                <a:solidFill>
                  <a:srgbClr val="FF0000"/>
                </a:solidFill>
                <a:latin typeface=".VnPark" panose="020B7200000000000000" pitchFamily="34" charset="0"/>
              </a:rPr>
              <a:t>Xin ch©n thµnh c¸m ¬n      c¸c thÇy c« gi¸o vµ c¸c em häc sinh.</a:t>
            </a:r>
          </a:p>
        </p:txBody>
      </p:sp>
      <p:pic>
        <p:nvPicPr>
          <p:cNvPr id="23557" name="Picture 2" descr="Frames PPT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rames PPT 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58" name="Group 10"/>
          <p:cNvGrpSpPr>
            <a:grpSpLocks/>
          </p:cNvGrpSpPr>
          <p:nvPr/>
        </p:nvGrpSpPr>
        <p:grpSpPr bwMode="auto">
          <a:xfrm rot="-1513776">
            <a:off x="887413" y="493713"/>
            <a:ext cx="815975" cy="1244600"/>
            <a:chOff x="3015" y="1522"/>
            <a:chExt cx="1345" cy="2231"/>
          </a:xfrm>
        </p:grpSpPr>
        <p:grpSp>
          <p:nvGrpSpPr>
            <p:cNvPr id="26673" name="Group 11"/>
            <p:cNvGrpSpPr>
              <a:grpSpLocks/>
            </p:cNvGrpSpPr>
            <p:nvPr/>
          </p:nvGrpSpPr>
          <p:grpSpPr bwMode="auto">
            <a:xfrm rot="-1806487">
              <a:off x="3026" y="1522"/>
              <a:ext cx="720" cy="1056"/>
              <a:chOff x="2400" y="1776"/>
              <a:chExt cx="1597" cy="1178"/>
            </a:xfrm>
          </p:grpSpPr>
          <p:sp>
            <p:nvSpPr>
              <p:cNvPr id="26675" name="AutoShape 12"/>
              <p:cNvSpPr>
                <a:spLocks noChangeAspect="1" noChangeArrowheads="1" noTextEdit="1"/>
              </p:cNvSpPr>
              <p:nvPr/>
            </p:nvSpPr>
            <p:spPr bwMode="auto">
              <a:xfrm>
                <a:off x="2400" y="1776"/>
                <a:ext cx="1597" cy="11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6" name="Freeform 13"/>
              <p:cNvSpPr>
                <a:spLocks/>
              </p:cNvSpPr>
              <p:nvPr/>
            </p:nvSpPr>
            <p:spPr bwMode="auto">
              <a:xfrm>
                <a:off x="2400" y="1776"/>
                <a:ext cx="1597" cy="1094"/>
              </a:xfrm>
              <a:custGeom>
                <a:avLst/>
                <a:gdLst>
                  <a:gd name="T0" fmla="*/ 6 w 3194"/>
                  <a:gd name="T1" fmla="*/ 4 h 2188"/>
                  <a:gd name="T2" fmla="*/ 6 w 3194"/>
                  <a:gd name="T3" fmla="*/ 3 h 2188"/>
                  <a:gd name="T4" fmla="*/ 6 w 3194"/>
                  <a:gd name="T5" fmla="*/ 3 h 2188"/>
                  <a:gd name="T6" fmla="*/ 6 w 3194"/>
                  <a:gd name="T7" fmla="*/ 2 h 2188"/>
                  <a:gd name="T8" fmla="*/ 6 w 3194"/>
                  <a:gd name="T9" fmla="*/ 1 h 2188"/>
                  <a:gd name="T10" fmla="*/ 5 w 3194"/>
                  <a:gd name="T11" fmla="*/ 1 h 2188"/>
                  <a:gd name="T12" fmla="*/ 5 w 3194"/>
                  <a:gd name="T13" fmla="*/ 1 h 2188"/>
                  <a:gd name="T14" fmla="*/ 4 w 3194"/>
                  <a:gd name="T15" fmla="*/ 1 h 2188"/>
                  <a:gd name="T16" fmla="*/ 4 w 3194"/>
                  <a:gd name="T17" fmla="*/ 1 h 2188"/>
                  <a:gd name="T18" fmla="*/ 5 w 3194"/>
                  <a:gd name="T19" fmla="*/ 1 h 2188"/>
                  <a:gd name="T20" fmla="*/ 5 w 3194"/>
                  <a:gd name="T21" fmla="*/ 1 h 2188"/>
                  <a:gd name="T22" fmla="*/ 6 w 3194"/>
                  <a:gd name="T23" fmla="*/ 2 h 2188"/>
                  <a:gd name="T24" fmla="*/ 6 w 3194"/>
                  <a:gd name="T25" fmla="*/ 2 h 2188"/>
                  <a:gd name="T26" fmla="*/ 6 w 3194"/>
                  <a:gd name="T27" fmla="*/ 3 h 2188"/>
                  <a:gd name="T28" fmla="*/ 6 w 3194"/>
                  <a:gd name="T29" fmla="*/ 3 h 2188"/>
                  <a:gd name="T30" fmla="*/ 6 w 3194"/>
                  <a:gd name="T31" fmla="*/ 4 h 2188"/>
                  <a:gd name="T32" fmla="*/ 5 w 3194"/>
                  <a:gd name="T33" fmla="*/ 4 h 2188"/>
                  <a:gd name="T34" fmla="*/ 5 w 3194"/>
                  <a:gd name="T35" fmla="*/ 4 h 2188"/>
                  <a:gd name="T36" fmla="*/ 4 w 3194"/>
                  <a:gd name="T37" fmla="*/ 5 h 2188"/>
                  <a:gd name="T38" fmla="*/ 4 w 3194"/>
                  <a:gd name="T39" fmla="*/ 5 h 2188"/>
                  <a:gd name="T40" fmla="*/ 4 w 3194"/>
                  <a:gd name="T41" fmla="*/ 5 h 2188"/>
                  <a:gd name="T42" fmla="*/ 3 w 3194"/>
                  <a:gd name="T43" fmla="*/ 4 h 2188"/>
                  <a:gd name="T44" fmla="*/ 3 w 3194"/>
                  <a:gd name="T45" fmla="*/ 4 h 2188"/>
                  <a:gd name="T46" fmla="*/ 3 w 3194"/>
                  <a:gd name="T47" fmla="*/ 4 h 2188"/>
                  <a:gd name="T48" fmla="*/ 2 w 3194"/>
                  <a:gd name="T49" fmla="*/ 4 h 2188"/>
                  <a:gd name="T50" fmla="*/ 2 w 3194"/>
                  <a:gd name="T51" fmla="*/ 4 h 2188"/>
                  <a:gd name="T52" fmla="*/ 2 w 3194"/>
                  <a:gd name="T53" fmla="*/ 4 h 2188"/>
                  <a:gd name="T54" fmla="*/ 2 w 3194"/>
                  <a:gd name="T55" fmla="*/ 4 h 2188"/>
                  <a:gd name="T56" fmla="*/ 1 w 3194"/>
                  <a:gd name="T57" fmla="*/ 4 h 2188"/>
                  <a:gd name="T58" fmla="*/ 3 w 3194"/>
                  <a:gd name="T59" fmla="*/ 4 h 2188"/>
                  <a:gd name="T60" fmla="*/ 3 w 3194"/>
                  <a:gd name="T61" fmla="*/ 4 h 2188"/>
                  <a:gd name="T62" fmla="*/ 3 w 3194"/>
                  <a:gd name="T63" fmla="*/ 4 h 2188"/>
                  <a:gd name="T64" fmla="*/ 3 w 3194"/>
                  <a:gd name="T65" fmla="*/ 4 h 2188"/>
                  <a:gd name="T66" fmla="*/ 3 w 3194"/>
                  <a:gd name="T67" fmla="*/ 5 h 2188"/>
                  <a:gd name="T68" fmla="*/ 3 w 3194"/>
                  <a:gd name="T69" fmla="*/ 5 h 2188"/>
                  <a:gd name="T70" fmla="*/ 4 w 3194"/>
                  <a:gd name="T71" fmla="*/ 5 h 2188"/>
                  <a:gd name="T72" fmla="*/ 4 w 3194"/>
                  <a:gd name="T73" fmla="*/ 5 h 2188"/>
                  <a:gd name="T74" fmla="*/ 4 w 3194"/>
                  <a:gd name="T75" fmla="*/ 5 h 2188"/>
                  <a:gd name="T76" fmla="*/ 4 w 3194"/>
                  <a:gd name="T77" fmla="*/ 5 h 2188"/>
                  <a:gd name="T78" fmla="*/ 4 w 3194"/>
                  <a:gd name="T79" fmla="*/ 5 h 2188"/>
                  <a:gd name="T80" fmla="*/ 4 w 3194"/>
                  <a:gd name="T81" fmla="*/ 5 h 2188"/>
                  <a:gd name="T82" fmla="*/ 5 w 3194"/>
                  <a:gd name="T83" fmla="*/ 5 h 2188"/>
                  <a:gd name="T84" fmla="*/ 5 w 3194"/>
                  <a:gd name="T85" fmla="*/ 5 h 2188"/>
                  <a:gd name="T86" fmla="*/ 5 w 3194"/>
                  <a:gd name="T87" fmla="*/ 4 h 2188"/>
                  <a:gd name="T88" fmla="*/ 5 w 3194"/>
                  <a:gd name="T89" fmla="*/ 4 h 2188"/>
                  <a:gd name="T90" fmla="*/ 5 w 3194"/>
                  <a:gd name="T91" fmla="*/ 4 h 2188"/>
                  <a:gd name="T92" fmla="*/ 6 w 3194"/>
                  <a:gd name="T93" fmla="*/ 4 h 2188"/>
                  <a:gd name="T94" fmla="*/ 7 w 3194"/>
                  <a:gd name="T95" fmla="*/ 4 h 218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194"/>
                  <a:gd name="T145" fmla="*/ 0 h 2188"/>
                  <a:gd name="T146" fmla="*/ 3194 w 3194"/>
                  <a:gd name="T147" fmla="*/ 2188 h 218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194" h="2188">
                    <a:moveTo>
                      <a:pt x="2662" y="1808"/>
                    </a:moveTo>
                    <a:lnTo>
                      <a:pt x="2722" y="1733"/>
                    </a:lnTo>
                    <a:lnTo>
                      <a:pt x="2774" y="1653"/>
                    </a:lnTo>
                    <a:lnTo>
                      <a:pt x="2819" y="1569"/>
                    </a:lnTo>
                    <a:lnTo>
                      <a:pt x="2858" y="1481"/>
                    </a:lnTo>
                    <a:lnTo>
                      <a:pt x="2888" y="1388"/>
                    </a:lnTo>
                    <a:lnTo>
                      <a:pt x="2910" y="1293"/>
                    </a:lnTo>
                    <a:lnTo>
                      <a:pt x="2925" y="1196"/>
                    </a:lnTo>
                    <a:lnTo>
                      <a:pt x="2929" y="1095"/>
                    </a:lnTo>
                    <a:lnTo>
                      <a:pt x="2923" y="983"/>
                    </a:lnTo>
                    <a:lnTo>
                      <a:pt x="2907" y="875"/>
                    </a:lnTo>
                    <a:lnTo>
                      <a:pt x="2881" y="770"/>
                    </a:lnTo>
                    <a:lnTo>
                      <a:pt x="2843" y="670"/>
                    </a:lnTo>
                    <a:lnTo>
                      <a:pt x="2797" y="573"/>
                    </a:lnTo>
                    <a:lnTo>
                      <a:pt x="2743" y="483"/>
                    </a:lnTo>
                    <a:lnTo>
                      <a:pt x="2679" y="399"/>
                    </a:lnTo>
                    <a:lnTo>
                      <a:pt x="2608" y="321"/>
                    </a:lnTo>
                    <a:lnTo>
                      <a:pt x="2530" y="250"/>
                    </a:lnTo>
                    <a:lnTo>
                      <a:pt x="2446" y="187"/>
                    </a:lnTo>
                    <a:lnTo>
                      <a:pt x="2356" y="132"/>
                    </a:lnTo>
                    <a:lnTo>
                      <a:pt x="2259" y="86"/>
                    </a:lnTo>
                    <a:lnTo>
                      <a:pt x="2159" y="49"/>
                    </a:lnTo>
                    <a:lnTo>
                      <a:pt x="2054" y="22"/>
                    </a:lnTo>
                    <a:lnTo>
                      <a:pt x="1946" y="6"/>
                    </a:lnTo>
                    <a:lnTo>
                      <a:pt x="1834" y="0"/>
                    </a:lnTo>
                    <a:lnTo>
                      <a:pt x="1834" y="63"/>
                    </a:lnTo>
                    <a:lnTo>
                      <a:pt x="1938" y="69"/>
                    </a:lnTo>
                    <a:lnTo>
                      <a:pt x="2041" y="84"/>
                    </a:lnTo>
                    <a:lnTo>
                      <a:pt x="2140" y="110"/>
                    </a:lnTo>
                    <a:lnTo>
                      <a:pt x="2235" y="146"/>
                    </a:lnTo>
                    <a:lnTo>
                      <a:pt x="2325" y="188"/>
                    </a:lnTo>
                    <a:lnTo>
                      <a:pt x="2410" y="241"/>
                    </a:lnTo>
                    <a:lnTo>
                      <a:pt x="2489" y="298"/>
                    </a:lnTo>
                    <a:lnTo>
                      <a:pt x="2562" y="366"/>
                    </a:lnTo>
                    <a:lnTo>
                      <a:pt x="2629" y="438"/>
                    </a:lnTo>
                    <a:lnTo>
                      <a:pt x="2688" y="519"/>
                    </a:lnTo>
                    <a:lnTo>
                      <a:pt x="2739" y="604"/>
                    </a:lnTo>
                    <a:lnTo>
                      <a:pt x="2784" y="694"/>
                    </a:lnTo>
                    <a:lnTo>
                      <a:pt x="2817" y="789"/>
                    </a:lnTo>
                    <a:lnTo>
                      <a:pt x="2843" y="888"/>
                    </a:lnTo>
                    <a:lnTo>
                      <a:pt x="2858" y="991"/>
                    </a:lnTo>
                    <a:lnTo>
                      <a:pt x="2864" y="1095"/>
                    </a:lnTo>
                    <a:lnTo>
                      <a:pt x="2858" y="1196"/>
                    </a:lnTo>
                    <a:lnTo>
                      <a:pt x="2845" y="1293"/>
                    </a:lnTo>
                    <a:lnTo>
                      <a:pt x="2821" y="1386"/>
                    </a:lnTo>
                    <a:lnTo>
                      <a:pt x="2789" y="1477"/>
                    </a:lnTo>
                    <a:lnTo>
                      <a:pt x="2750" y="1563"/>
                    </a:lnTo>
                    <a:lnTo>
                      <a:pt x="2703" y="1645"/>
                    </a:lnTo>
                    <a:lnTo>
                      <a:pt x="2649" y="1724"/>
                    </a:lnTo>
                    <a:lnTo>
                      <a:pt x="2588" y="1795"/>
                    </a:lnTo>
                    <a:lnTo>
                      <a:pt x="2520" y="1860"/>
                    </a:lnTo>
                    <a:lnTo>
                      <a:pt x="2448" y="1919"/>
                    </a:lnTo>
                    <a:lnTo>
                      <a:pt x="2369" y="1974"/>
                    </a:lnTo>
                    <a:lnTo>
                      <a:pt x="2285" y="2018"/>
                    </a:lnTo>
                    <a:lnTo>
                      <a:pt x="2198" y="2056"/>
                    </a:lnTo>
                    <a:lnTo>
                      <a:pt x="2106" y="2086"/>
                    </a:lnTo>
                    <a:lnTo>
                      <a:pt x="2011" y="2108"/>
                    </a:lnTo>
                    <a:lnTo>
                      <a:pt x="1912" y="2119"/>
                    </a:lnTo>
                    <a:lnTo>
                      <a:pt x="1778" y="2119"/>
                    </a:lnTo>
                    <a:lnTo>
                      <a:pt x="1778" y="2121"/>
                    </a:lnTo>
                    <a:lnTo>
                      <a:pt x="1705" y="2113"/>
                    </a:lnTo>
                    <a:lnTo>
                      <a:pt x="1634" y="2102"/>
                    </a:lnTo>
                    <a:lnTo>
                      <a:pt x="1563" y="2086"/>
                    </a:lnTo>
                    <a:lnTo>
                      <a:pt x="1496" y="2065"/>
                    </a:lnTo>
                    <a:lnTo>
                      <a:pt x="1429" y="2039"/>
                    </a:lnTo>
                    <a:lnTo>
                      <a:pt x="1366" y="2009"/>
                    </a:lnTo>
                    <a:lnTo>
                      <a:pt x="1304" y="1974"/>
                    </a:lnTo>
                    <a:lnTo>
                      <a:pt x="1244" y="1936"/>
                    </a:lnTo>
                    <a:lnTo>
                      <a:pt x="1187" y="1893"/>
                    </a:lnTo>
                    <a:lnTo>
                      <a:pt x="1134" y="1847"/>
                    </a:lnTo>
                    <a:lnTo>
                      <a:pt x="1084" y="1796"/>
                    </a:lnTo>
                    <a:lnTo>
                      <a:pt x="1035" y="1742"/>
                    </a:lnTo>
                    <a:lnTo>
                      <a:pt x="993" y="1684"/>
                    </a:lnTo>
                    <a:lnTo>
                      <a:pt x="953" y="1625"/>
                    </a:lnTo>
                    <a:lnTo>
                      <a:pt x="918" y="1561"/>
                    </a:lnTo>
                    <a:lnTo>
                      <a:pt x="886" y="1494"/>
                    </a:lnTo>
                    <a:lnTo>
                      <a:pt x="826" y="1518"/>
                    </a:lnTo>
                    <a:lnTo>
                      <a:pt x="845" y="1558"/>
                    </a:lnTo>
                    <a:lnTo>
                      <a:pt x="864" y="1597"/>
                    </a:lnTo>
                    <a:lnTo>
                      <a:pt x="884" y="1634"/>
                    </a:lnTo>
                    <a:lnTo>
                      <a:pt x="907" y="1671"/>
                    </a:lnTo>
                    <a:lnTo>
                      <a:pt x="929" y="1707"/>
                    </a:lnTo>
                    <a:lnTo>
                      <a:pt x="953" y="1740"/>
                    </a:lnTo>
                    <a:lnTo>
                      <a:pt x="979" y="1774"/>
                    </a:lnTo>
                    <a:lnTo>
                      <a:pt x="1006" y="1808"/>
                    </a:lnTo>
                    <a:lnTo>
                      <a:pt x="312" y="1808"/>
                    </a:lnTo>
                    <a:lnTo>
                      <a:pt x="312" y="1871"/>
                    </a:lnTo>
                    <a:lnTo>
                      <a:pt x="1045" y="1871"/>
                    </a:lnTo>
                    <a:lnTo>
                      <a:pt x="1048" y="1873"/>
                    </a:lnTo>
                    <a:lnTo>
                      <a:pt x="1058" y="1880"/>
                    </a:lnTo>
                    <a:lnTo>
                      <a:pt x="1071" y="1890"/>
                    </a:lnTo>
                    <a:lnTo>
                      <a:pt x="1088" y="1901"/>
                    </a:lnTo>
                    <a:lnTo>
                      <a:pt x="1106" y="1914"/>
                    </a:lnTo>
                    <a:lnTo>
                      <a:pt x="1125" y="1929"/>
                    </a:lnTo>
                    <a:lnTo>
                      <a:pt x="1144" y="1942"/>
                    </a:lnTo>
                    <a:lnTo>
                      <a:pt x="1160" y="1955"/>
                    </a:lnTo>
                    <a:lnTo>
                      <a:pt x="0" y="1955"/>
                    </a:lnTo>
                    <a:lnTo>
                      <a:pt x="0" y="2018"/>
                    </a:lnTo>
                    <a:lnTo>
                      <a:pt x="1252" y="2018"/>
                    </a:lnTo>
                    <a:lnTo>
                      <a:pt x="1284" y="2039"/>
                    </a:lnTo>
                    <a:lnTo>
                      <a:pt x="1317" y="2058"/>
                    </a:lnTo>
                    <a:lnTo>
                      <a:pt x="1351" y="2074"/>
                    </a:lnTo>
                    <a:lnTo>
                      <a:pt x="1386" y="2091"/>
                    </a:lnTo>
                    <a:lnTo>
                      <a:pt x="1420" y="2106"/>
                    </a:lnTo>
                    <a:lnTo>
                      <a:pt x="1455" y="2119"/>
                    </a:lnTo>
                    <a:lnTo>
                      <a:pt x="1493" y="2132"/>
                    </a:lnTo>
                    <a:lnTo>
                      <a:pt x="1528" y="2143"/>
                    </a:lnTo>
                    <a:lnTo>
                      <a:pt x="1565" y="2155"/>
                    </a:lnTo>
                    <a:lnTo>
                      <a:pt x="1603" y="2162"/>
                    </a:lnTo>
                    <a:lnTo>
                      <a:pt x="1640" y="2171"/>
                    </a:lnTo>
                    <a:lnTo>
                      <a:pt x="1679" y="2177"/>
                    </a:lnTo>
                    <a:lnTo>
                      <a:pt x="1716" y="2183"/>
                    </a:lnTo>
                    <a:lnTo>
                      <a:pt x="1756" y="2184"/>
                    </a:lnTo>
                    <a:lnTo>
                      <a:pt x="1795" y="2188"/>
                    </a:lnTo>
                    <a:lnTo>
                      <a:pt x="1834" y="2188"/>
                    </a:lnTo>
                    <a:lnTo>
                      <a:pt x="1845" y="2188"/>
                    </a:lnTo>
                    <a:lnTo>
                      <a:pt x="1854" y="2188"/>
                    </a:lnTo>
                    <a:lnTo>
                      <a:pt x="1866" y="2188"/>
                    </a:lnTo>
                    <a:lnTo>
                      <a:pt x="1875" y="2186"/>
                    </a:lnTo>
                    <a:lnTo>
                      <a:pt x="1884" y="2186"/>
                    </a:lnTo>
                    <a:lnTo>
                      <a:pt x="1894" y="2186"/>
                    </a:lnTo>
                    <a:lnTo>
                      <a:pt x="1905" y="2184"/>
                    </a:lnTo>
                    <a:lnTo>
                      <a:pt x="1914" y="2184"/>
                    </a:lnTo>
                    <a:lnTo>
                      <a:pt x="2866" y="2184"/>
                    </a:lnTo>
                    <a:lnTo>
                      <a:pt x="2866" y="2119"/>
                    </a:lnTo>
                    <a:lnTo>
                      <a:pt x="2215" y="2119"/>
                    </a:lnTo>
                    <a:lnTo>
                      <a:pt x="2243" y="2108"/>
                    </a:lnTo>
                    <a:lnTo>
                      <a:pt x="2271" y="2097"/>
                    </a:lnTo>
                    <a:lnTo>
                      <a:pt x="2298" y="2084"/>
                    </a:lnTo>
                    <a:lnTo>
                      <a:pt x="2325" y="2071"/>
                    </a:lnTo>
                    <a:lnTo>
                      <a:pt x="2351" y="2058"/>
                    </a:lnTo>
                    <a:lnTo>
                      <a:pt x="2377" y="2043"/>
                    </a:lnTo>
                    <a:lnTo>
                      <a:pt x="2403" y="2028"/>
                    </a:lnTo>
                    <a:lnTo>
                      <a:pt x="2427" y="2013"/>
                    </a:lnTo>
                    <a:lnTo>
                      <a:pt x="2453" y="1996"/>
                    </a:lnTo>
                    <a:lnTo>
                      <a:pt x="2478" y="1979"/>
                    </a:lnTo>
                    <a:lnTo>
                      <a:pt x="2500" y="1961"/>
                    </a:lnTo>
                    <a:lnTo>
                      <a:pt x="2524" y="1942"/>
                    </a:lnTo>
                    <a:lnTo>
                      <a:pt x="2547" y="1923"/>
                    </a:lnTo>
                    <a:lnTo>
                      <a:pt x="2569" y="1903"/>
                    </a:lnTo>
                    <a:lnTo>
                      <a:pt x="2591" y="1882"/>
                    </a:lnTo>
                    <a:lnTo>
                      <a:pt x="2612" y="1862"/>
                    </a:lnTo>
                    <a:lnTo>
                      <a:pt x="2612" y="1871"/>
                    </a:lnTo>
                    <a:lnTo>
                      <a:pt x="3194" y="1871"/>
                    </a:lnTo>
                    <a:lnTo>
                      <a:pt x="3194" y="1808"/>
                    </a:lnTo>
                    <a:lnTo>
                      <a:pt x="2662" y="18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7" name="Rectangle 14"/>
              <p:cNvSpPr>
                <a:spLocks noChangeArrowheads="1"/>
              </p:cNvSpPr>
              <p:nvPr/>
            </p:nvSpPr>
            <p:spPr bwMode="auto">
              <a:xfrm>
                <a:off x="2922" y="2922"/>
                <a:ext cx="635" cy="32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26678" name="Oval 15"/>
              <p:cNvSpPr>
                <a:spLocks noChangeArrowheads="1"/>
              </p:cNvSpPr>
              <p:nvPr/>
            </p:nvSpPr>
            <p:spPr bwMode="auto">
              <a:xfrm>
                <a:off x="2880" y="1872"/>
                <a:ext cx="912" cy="912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26679" name="WordArt 1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44" y="2000"/>
                <a:ext cx="384" cy="66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3300"/>
                    </a:solidFill>
                    <a:latin typeface=".VnTifani Heavy" panose="020B7200000000000000" pitchFamily="34" charset="0"/>
                  </a:rPr>
                  <a:t>?</a:t>
                </a:r>
              </a:p>
            </p:txBody>
          </p:sp>
        </p:grpSp>
        <p:pic>
          <p:nvPicPr>
            <p:cNvPr id="26674" name="Picture 21" descr="j023213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6697">
              <a:off x="3015" y="2073"/>
              <a:ext cx="1345" cy="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" name="Rectangle 50"/>
          <p:cNvSpPr/>
          <p:nvPr/>
        </p:nvSpPr>
        <p:spPr>
          <a:xfrm>
            <a:off x="914400" y="762000"/>
            <a:ext cx="73914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CA" sz="4000" b="1" smtClean="0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+mj-lt"/>
                <a:cs typeface="Arial" charset="0"/>
              </a:rPr>
              <a:t>Bµi tËp vÒ nhµ</a:t>
            </a:r>
            <a:endParaRPr lang="fr-CA" sz="4000" b="1">
              <a:ln>
                <a:solidFill>
                  <a:schemeClr val="accent4"/>
                </a:solidFill>
              </a:ln>
              <a:solidFill>
                <a:sysClr val="windowText" lastClr="000000"/>
              </a:solidFill>
              <a:latin typeface="+mj-lt"/>
              <a:cs typeface="Arial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623746" y="1794992"/>
            <a:ext cx="7986854" cy="45296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Bài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tập 1: Tìm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biết:</a:t>
            </a:r>
          </a:p>
          <a:p>
            <a:pPr marL="1141413" indent="-679450">
              <a:lnSpc>
                <a:spcPct val="150000"/>
              </a:lnSpc>
              <a:buAutoNum type="alphaLcParenR"/>
              <a:tabLst>
                <a:tab pos="625475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(2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– 1)</a:t>
            </a:r>
            <a:r>
              <a:rPr lang="en-US" sz="2300" b="1" baseline="3000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3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–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8</a:t>
            </a:r>
          </a:p>
          <a:p>
            <a:pPr marL="1141413" indent="-679450">
              <a:lnSpc>
                <a:spcPct val="150000"/>
              </a:lnSpc>
              <a:buAutoNum type="alphaLcParenR"/>
              <a:tabLst>
                <a:tab pos="625475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|2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+ 5| + 1 = 4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Bài tập 2: Tìm 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x, y, z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biết: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1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		(1)  và 	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 + y + z =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18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(2)</a:t>
            </a:r>
          </a:p>
          <a:p>
            <a:pPr marL="0" indent="0">
              <a:lnSpc>
                <a:spcPct val="150000"/>
              </a:lnSpc>
              <a:buNone/>
              <a:tabLst>
                <a:tab pos="625475" algn="l"/>
              </a:tabLst>
              <a:defRPr/>
            </a:pPr>
            <a:endParaRPr lang="en-US" sz="23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4495800"/>
            <a:ext cx="149794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17845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rames PPT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2029361"/>
            <a:ext cx="78486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sz="2000" b="1" u="sng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+mj-lt"/>
                <a:cs typeface="+mn-cs"/>
              </a:rPr>
              <a:t>TiÕt </a:t>
            </a:r>
            <a:r>
              <a:rPr lang="fr-CA" sz="2000" b="1" u="sng" smtClean="0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+mj-lt"/>
                <a:cs typeface="+mn-cs"/>
              </a:rPr>
              <a:t>: </a:t>
            </a:r>
            <a:endParaRPr lang="fr-CA" sz="2000" b="1" smtClean="0">
              <a:ln>
                <a:solidFill>
                  <a:schemeClr val="accent4"/>
                </a:solidFill>
              </a:ln>
              <a:solidFill>
                <a:sysClr val="windowText" lastClr="000000"/>
              </a:solidFill>
              <a:latin typeface="+mj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CA" sz="3500" b="1" smtClean="0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+mj-lt"/>
                <a:cs typeface="+mn-cs"/>
              </a:rPr>
              <a:t>¤n tËp häc kú 1</a:t>
            </a:r>
            <a:endParaRPr lang="fr-CA" sz="3500" b="1">
              <a:ln>
                <a:solidFill>
                  <a:schemeClr val="accent4"/>
                </a:solidFill>
              </a:ln>
              <a:solidFill>
                <a:sysClr val="windowText" lastClr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32007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777844"/>
            <a:ext cx="7986854" cy="45296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Bài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tập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1.1: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Tìm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biết:</a:t>
            </a:r>
          </a:p>
          <a:p>
            <a:pPr marL="1141413" indent="-679450">
              <a:lnSpc>
                <a:spcPct val="150000"/>
              </a:lnSpc>
              <a:buAutoNum type="alphaLcParenR"/>
              <a:tabLst>
                <a:tab pos="625475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(2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–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1)</a:t>
            </a:r>
            <a:r>
              <a:rPr lang="en-US" sz="2300" b="1" baseline="3000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2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=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4</a:t>
            </a:r>
            <a:endParaRPr lang="en-US" sz="23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1141413" indent="-679450">
              <a:lnSpc>
                <a:spcPct val="150000"/>
              </a:lnSpc>
              <a:buAutoNum type="alphaLcParenR"/>
              <a:tabLst>
                <a:tab pos="625475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3</a:t>
            </a:r>
            <a:r>
              <a:rPr lang="en-US" sz="2300" b="1" baseline="3000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2</a:t>
            </a:r>
            <a:r>
              <a:rPr lang="en-US" sz="2300" b="1" i="1" baseline="3000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baseline="3000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– 1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= 9</a:t>
            </a:r>
            <a:endParaRPr lang="en-US" sz="23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1141413" indent="-679450">
              <a:lnSpc>
                <a:spcPct val="150000"/>
              </a:lnSpc>
              <a:buFont typeface="Arial" charset="0"/>
              <a:buAutoNum type="alphaLcParenR"/>
              <a:tabLst>
                <a:tab pos="625475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|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2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+ 5| +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=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–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4</a:t>
            </a:r>
            <a:endParaRPr lang="en-US" sz="23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7" name="Picture 50" descr="TBFAQ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508314" cy="74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15384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0" descr="TBFAQ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508314" cy="74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623746" y="685800"/>
            <a:ext cx="7986854" cy="5486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rgbClr val="FF0000"/>
                </a:solidFill>
                <a:cs typeface="Times New Roman" pitchFamily="18" charset="0"/>
              </a:rPr>
              <a:t>Tìm lỗi sai trong lời giải sau: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Bài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tập 2: Tìm 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x, y, z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biết: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1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		(1)  và 	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 + y + z =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18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(2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u="sng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Giải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: Áp dụng tính chất của dãy tỉ số bằng nhau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Từ: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3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Khi đó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3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tabLst>
                <a:tab pos="461963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Vậy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4;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y =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6;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z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8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5000" y="2057400"/>
            <a:ext cx="1497945" cy="6858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584824"/>
              </p:ext>
            </p:extLst>
          </p:nvPr>
        </p:nvGraphicFramePr>
        <p:xfrm>
          <a:off x="1295400" y="3200400"/>
          <a:ext cx="41941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" name="Equation" r:id="rId7" imgW="1955520" imgH="393480" progId="Equation.DSMT4">
                  <p:embed/>
                </p:oleObj>
              </mc:Choice>
              <mc:Fallback>
                <p:oleObj name="Equation" r:id="rId7" imgW="1955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419417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81393"/>
              </p:ext>
            </p:extLst>
          </p:nvPr>
        </p:nvGraphicFramePr>
        <p:xfrm>
          <a:off x="1690688" y="4038600"/>
          <a:ext cx="1662112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" name="Equation" r:id="rId9" imgW="774360" imgH="711000" progId="Equation.DSMT4">
                  <p:embed/>
                </p:oleObj>
              </mc:Choice>
              <mc:Fallback>
                <p:oleObj name="Equation" r:id="rId9" imgW="774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4038600"/>
                        <a:ext cx="1662112" cy="128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4401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623746" y="457200"/>
            <a:ext cx="7986854" cy="5486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Bài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tập 2: Tìm </a:t>
            </a:r>
            <a:r>
              <a:rPr lang="en-US" sz="20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x, y, z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biết: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5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		(1)  và 	</a:t>
            </a:r>
            <a:r>
              <a:rPr lang="en-US" sz="20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 + y + z =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18</a:t>
            </a:r>
            <a:r>
              <a:rPr lang="en-US" sz="20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2)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Giữ nguyên giả thiết (1), hãy thay giả thiết (2) bằng điều kiện khác để có bài toán mới (có thể được).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Giữ nguyên giả thiết (2), hay thay giả thiết (1) bằng điều kiện khác để có bài toán mới (có thể được).</a:t>
            </a:r>
            <a:endParaRPr lang="en-US" sz="20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1143000"/>
            <a:ext cx="1497945" cy="685800"/>
          </a:xfrm>
          <a:prstGeom prst="rect">
            <a:avLst/>
          </a:prstGeom>
        </p:spPr>
      </p:pic>
      <p:pic>
        <p:nvPicPr>
          <p:cNvPr id="9" name="Picture 50" descr="TBFA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508314" cy="74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0" descr="Hoc nhom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5314638"/>
            <a:ext cx="1790700" cy="1086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/>
          <p:cNvSpPr/>
          <p:nvPr/>
        </p:nvSpPr>
        <p:spPr>
          <a:xfrm>
            <a:off x="869950" y="4272915"/>
            <a:ext cx="602615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CA" sz="2900" b="1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.VnUniverse" pitchFamily="34" charset="0"/>
                <a:cs typeface="+mn-cs"/>
              </a:rPr>
              <a:t>Häc sinh ho¹t ®éng nhãm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CA" sz="2900" b="1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.VnUniverse" pitchFamily="34" charset="0"/>
                <a:cs typeface="+mn-cs"/>
              </a:rPr>
              <a:t>Thêi gian: </a:t>
            </a:r>
            <a:r>
              <a:rPr lang="fr-CA" sz="2900" b="1" smtClean="0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.VnUniverse" pitchFamily="34" charset="0"/>
                <a:cs typeface="+mn-cs"/>
              </a:rPr>
              <a:t>3 </a:t>
            </a:r>
            <a:r>
              <a:rPr lang="fr-CA" sz="2900" b="1">
                <a:ln>
                  <a:solidFill>
                    <a:schemeClr val="accent4"/>
                  </a:solidFill>
                </a:ln>
                <a:solidFill>
                  <a:sysClr val="windowText" lastClr="000000"/>
                </a:solidFill>
                <a:latin typeface=".VnUniverse" pitchFamily="34" charset="0"/>
                <a:cs typeface="+mn-cs"/>
              </a:rPr>
              <a:t>phót</a:t>
            </a: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901637" y="5314638"/>
            <a:ext cx="5231551" cy="10861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  <a:tabLst>
                <a:tab pos="1258888" algn="l"/>
              </a:tabLst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Yêu cầu:	Nhóm 1 + 2 làm yêu cầu 1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1258888" algn="l"/>
              </a:tabLst>
              <a:defRPr/>
            </a:pP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Nhóm 3 + 4 làm yêu cầu 2</a:t>
            </a:r>
            <a:endParaRPr lang="en-US" sz="20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Decagon 14"/>
          <p:cNvSpPr/>
          <p:nvPr/>
        </p:nvSpPr>
        <p:spPr>
          <a:xfrm>
            <a:off x="7315200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03:00</a:t>
            </a:r>
            <a:endParaRPr lang="en-US" sz="2400" b="1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.VnUniverse" pitchFamily="34" charset="0"/>
            </a:endParaRPr>
          </a:p>
        </p:txBody>
      </p:sp>
      <p:sp>
        <p:nvSpPr>
          <p:cNvPr id="16" name="Decagon 15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02 </a:t>
            </a: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: </a:t>
            </a:r>
            <a:r>
              <a:rPr lang="en-US" sz="2400" b="1" spc="-3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</a:t>
            </a:r>
            <a:endParaRPr lang="en-US" sz="2400" b="1" spc="-30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.VnUniverse" pitchFamily="34" charset="0"/>
            </a:endParaRPr>
          </a:p>
        </p:txBody>
      </p:sp>
      <p:sp>
        <p:nvSpPr>
          <p:cNvPr id="17" name="Decagon 16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01 </a:t>
            </a: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: </a:t>
            </a:r>
            <a:r>
              <a:rPr lang="en-US" sz="2400" b="1" spc="-3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</a:t>
            </a:r>
            <a:endParaRPr lang="en-US" sz="2400" b="1" spc="-30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.VnUniverse" pitchFamily="34" charset="0"/>
            </a:endParaRPr>
          </a:p>
        </p:txBody>
      </p:sp>
      <p:sp>
        <p:nvSpPr>
          <p:cNvPr id="18" name="Decagon 17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10</a:t>
            </a:r>
          </a:p>
        </p:txBody>
      </p:sp>
      <p:sp>
        <p:nvSpPr>
          <p:cNvPr id="19" name="Decagon 18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09</a:t>
            </a:r>
          </a:p>
        </p:txBody>
      </p:sp>
      <p:sp>
        <p:nvSpPr>
          <p:cNvPr id="20" name="Decagon 19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08</a:t>
            </a:r>
          </a:p>
        </p:txBody>
      </p:sp>
      <p:sp>
        <p:nvSpPr>
          <p:cNvPr id="21" name="Decagon 20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07</a:t>
            </a:r>
          </a:p>
        </p:txBody>
      </p:sp>
      <p:sp>
        <p:nvSpPr>
          <p:cNvPr id="22" name="Decagon 21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06</a:t>
            </a:r>
          </a:p>
        </p:txBody>
      </p:sp>
      <p:sp>
        <p:nvSpPr>
          <p:cNvPr id="23" name="Decagon 22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05</a:t>
            </a:r>
          </a:p>
        </p:txBody>
      </p:sp>
      <p:sp>
        <p:nvSpPr>
          <p:cNvPr id="24" name="Decagon 23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04</a:t>
            </a:r>
          </a:p>
        </p:txBody>
      </p:sp>
      <p:sp>
        <p:nvSpPr>
          <p:cNvPr id="25" name="Decagon 24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03</a:t>
            </a:r>
          </a:p>
        </p:txBody>
      </p:sp>
      <p:sp>
        <p:nvSpPr>
          <p:cNvPr id="26" name="Decagon 25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02</a:t>
            </a:r>
          </a:p>
        </p:txBody>
      </p:sp>
      <p:sp>
        <p:nvSpPr>
          <p:cNvPr id="27" name="Decagon 26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spc="-3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00 : 01</a:t>
            </a:r>
          </a:p>
        </p:txBody>
      </p:sp>
      <p:sp>
        <p:nvSpPr>
          <p:cNvPr id="28" name="Decagon 27"/>
          <p:cNvSpPr/>
          <p:nvPr/>
        </p:nvSpPr>
        <p:spPr>
          <a:xfrm>
            <a:off x="7310438" y="609600"/>
            <a:ext cx="1219200" cy="10668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.VnUniverse" pitchFamily="34" charset="0"/>
              </a:rPr>
              <a:t>HÕt giê</a:t>
            </a:r>
          </a:p>
        </p:txBody>
      </p:sp>
    </p:spTree>
    <p:extLst>
      <p:ext uri="{BB962C8B-B14F-4D97-AF65-F5344CB8AC3E}">
        <p14:creationId xmlns:p14="http://schemas.microsoft.com/office/powerpoint/2010/main" val="688868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6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6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0"/>
                            </p:stCondLst>
                            <p:childTnLst>
                              <p:par>
                                <p:cTn id="5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6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6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6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0000"/>
                            </p:stCondLst>
                            <p:childTnLst>
                              <p:par>
                                <p:cTn id="7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1000"/>
                            </p:stCondLst>
                            <p:childTnLst>
                              <p:par>
                                <p:cTn id="7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2000"/>
                            </p:stCondLst>
                            <p:childTnLst>
                              <p:par>
                                <p:cTn id="8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3000"/>
                            </p:stCondLst>
                            <p:childTnLst>
                              <p:par>
                                <p:cTn id="8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4000"/>
                            </p:stCondLst>
                            <p:childTnLst>
                              <p:par>
                                <p:cTn id="9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500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6000"/>
                            </p:stCondLst>
                            <p:childTnLst>
                              <p:par>
                                <p:cTn id="10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78000"/>
                            </p:stCondLst>
                            <p:childTnLst>
                              <p:par>
                                <p:cTn id="1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79000"/>
                            </p:stCondLst>
                            <p:childTnLst>
                              <p:par>
                                <p:cTn id="1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623746" y="381000"/>
            <a:ext cx="7986854" cy="54864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Tìm 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x, y, z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biết: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1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		(1)  và 	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 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.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y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=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24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3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(2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u="sng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Giải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2055813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Từ:	áp dụng tính chất dãy tỉ số bằng nhau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3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3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3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Khi đó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3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tabLst>
                <a:tab pos="461963" algn="l"/>
              </a:tabLst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Vậy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8;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y = 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12;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z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6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1143000"/>
            <a:ext cx="1497945" cy="6858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227233"/>
              </p:ext>
            </p:extLst>
          </p:nvPr>
        </p:nvGraphicFramePr>
        <p:xfrm>
          <a:off x="1295400" y="2133600"/>
          <a:ext cx="14160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6" imgW="660240" imgH="393480" progId="Equation.DSMT4">
                  <p:embed/>
                </p:oleObj>
              </mc:Choice>
              <mc:Fallback>
                <p:oleObj name="Equation" r:id="rId6" imgW="660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14160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47394"/>
              </p:ext>
            </p:extLst>
          </p:nvPr>
        </p:nvGraphicFramePr>
        <p:xfrm>
          <a:off x="1600200" y="3886200"/>
          <a:ext cx="1798638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8" imgW="838080" imgH="711000" progId="Equation.DSMT4">
                  <p:embed/>
                </p:oleObj>
              </mc:Choice>
              <mc:Fallback>
                <p:oleObj name="Equation" r:id="rId8" imgW="8380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86200"/>
                        <a:ext cx="1798638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042064"/>
              </p:ext>
            </p:extLst>
          </p:nvPr>
        </p:nvGraphicFramePr>
        <p:xfrm>
          <a:off x="895350" y="2946400"/>
          <a:ext cx="38131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10" imgW="1777680" imgH="393480" progId="Equation.DSMT4">
                  <p:embed/>
                </p:oleObj>
              </mc:Choice>
              <mc:Fallback>
                <p:oleObj name="Equation" r:id="rId10" imgW="1777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2946400"/>
                        <a:ext cx="381317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50" descr="TBFAQ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14316"/>
            <a:ext cx="508314" cy="74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953000" y="4648200"/>
            <a:ext cx="3581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solidFill>
                  <a:srgbClr val="FF0000"/>
                </a:solidFill>
                <a:latin typeface="+mn-lt"/>
              </a:rPr>
              <a:t>Lời giải sau đúng hay sai</a:t>
            </a:r>
            <a:endParaRPr lang="en-US" sz="2500" b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733041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0" descr="TBFAQ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14316"/>
            <a:ext cx="508314" cy="74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578573" y="228600"/>
            <a:ext cx="7986854" cy="6705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Tìm </a:t>
            </a:r>
            <a:r>
              <a:rPr lang="en-US" sz="20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x, y, z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biết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:</a:t>
            </a:r>
            <a:endParaRPr lang="en-US" sz="2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	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6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4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y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3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z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(1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)  và 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 </a:t>
            </a:r>
            <a:r>
              <a:rPr lang="en-US" sz="20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+ y + z =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18</a:t>
            </a:r>
            <a:r>
              <a:rPr lang="en-US" sz="2000" b="1" i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(2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 u="sng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Giải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Từ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15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Áp dụng tính chất của dãy tỉ số </a:t>
            </a:r>
            <a:r>
              <a:rPr lang="en-US" sz="2000" b="1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bằng 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nhau ta có: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000" b="1" smtClean="0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Khi đó: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2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1000" b="1">
              <a:solidFill>
                <a:schemeClr val="accent5">
                  <a:lumMod val="50000"/>
                </a:schemeClr>
              </a:solidFill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	Vậy 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x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4; 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y = 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6; 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z</a:t>
            </a:r>
            <a:r>
              <a:rPr lang="en-US" sz="20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= 8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155562"/>
              </p:ext>
            </p:extLst>
          </p:nvPr>
        </p:nvGraphicFramePr>
        <p:xfrm>
          <a:off x="1219201" y="1752600"/>
          <a:ext cx="3090530" cy="900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8" name="Equation" r:id="rId6" imgW="1688760" imgH="583920" progId="Equation.DSMT4">
                  <p:embed/>
                </p:oleObj>
              </mc:Choice>
              <mc:Fallback>
                <p:oleObj name="Equation" r:id="rId6" imgW="168876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1752600"/>
                        <a:ext cx="3090530" cy="900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00550"/>
              </p:ext>
            </p:extLst>
          </p:nvPr>
        </p:nvGraphicFramePr>
        <p:xfrm>
          <a:off x="1616076" y="4178300"/>
          <a:ext cx="1650902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9" name="Equation" r:id="rId8" imgW="901440" imgH="1244520" progId="Equation.DSMT4">
                  <p:embed/>
                </p:oleObj>
              </mc:Choice>
              <mc:Fallback>
                <p:oleObj name="Equation" r:id="rId8" imgW="901440" imgH="1244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6" y="4178300"/>
                        <a:ext cx="1650902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88084"/>
              </p:ext>
            </p:extLst>
          </p:nvPr>
        </p:nvGraphicFramePr>
        <p:xfrm>
          <a:off x="2139950" y="3200400"/>
          <a:ext cx="3764975" cy="90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0" name="Equation" r:id="rId10" imgW="2057400" imgH="583920" progId="Equation.DSMT4">
                  <p:embed/>
                </p:oleObj>
              </mc:Choice>
              <mc:Fallback>
                <p:oleObj name="Equation" r:id="rId10" imgW="205740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3200400"/>
                        <a:ext cx="3764975" cy="9006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953000" y="4648200"/>
            <a:ext cx="3581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solidFill>
                  <a:srgbClr val="FF0000"/>
                </a:solidFill>
                <a:latin typeface="+mn-lt"/>
              </a:rPr>
              <a:t>Lời giải sau đúng hay sai</a:t>
            </a:r>
            <a:endParaRPr lang="en-US" sz="2500" b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637881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85800"/>
            <a:ext cx="8153400" cy="5486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44488" algn="just">
              <a:lnSpc>
                <a:spcPct val="150000"/>
              </a:lnSpc>
              <a:buNone/>
              <a:defRPr/>
            </a:pPr>
            <a:r>
              <a:rPr lang="en-US" sz="2300" b="1" smtClean="0">
                <a:solidFill>
                  <a:srgbClr val="FF0000"/>
                </a:solidFill>
                <a:cs typeface="Times New Roman" pitchFamily="18" charset="0"/>
              </a:rPr>
              <a:t>Khi sử dụng tính chất của dãy tỉ số bằng nhau cần lưu ý: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Sử dụng dấu “ = ” và dấu “ =&gt; ” phải hợp lý.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Tính chất của dãy tỉ số bằng nhau chỉ sử dụng cho tính tương ứng của dấu “ + ” và “ - ” trên tử và dưới mẫu.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Nếu </a:t>
            </a:r>
            <a:r>
              <a:rPr lang="en-US" sz="2300" b="1" i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ax = by = cz</a:t>
            </a:r>
            <a:r>
              <a:rPr lang="en-US" sz="2300" b="1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thì: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068314"/>
              </p:ext>
            </p:extLst>
          </p:nvPr>
        </p:nvGraphicFramePr>
        <p:xfrm>
          <a:off x="3602038" y="3014662"/>
          <a:ext cx="1579562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5" imgW="736560" imgH="609480" progId="Equation.DSMT4">
                  <p:embed/>
                </p:oleObj>
              </mc:Choice>
              <mc:Fallback>
                <p:oleObj name="Equation" r:id="rId5" imgW="7365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2038" y="3014662"/>
                        <a:ext cx="1579562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33095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.VnUniverseH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3984</TotalTime>
  <Words>326</Words>
  <Application>Microsoft Office PowerPoint</Application>
  <PresentationFormat>On-screen Show (4:3)</PresentationFormat>
  <Paragraphs>86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.VnCooper</vt:lpstr>
      <vt:lpstr>.VnPark</vt:lpstr>
      <vt:lpstr>.VnTifani Heavy</vt:lpstr>
      <vt:lpstr>.VnUniverse</vt:lpstr>
      <vt:lpstr>.VnUniverseH</vt:lpstr>
      <vt:lpstr>Arial</vt:lpstr>
      <vt:lpstr>Calibri</vt:lpstr>
      <vt:lpstr>Times New Roman</vt:lpstr>
      <vt:lpstr>Wingdings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Phik™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LuyÖn tËp Gi¶i bµi to¸n b»ng c¸ch lËp ph­¬ng tr×nh</dc:title>
  <dc:creator>Phik™</dc:creator>
  <cp:lastModifiedBy>Windows7</cp:lastModifiedBy>
  <cp:revision>1315</cp:revision>
  <cp:lastPrinted>2017-12-05T14:16:38Z</cp:lastPrinted>
  <dcterms:created xsi:type="dcterms:W3CDTF">2011-02-15T10:45:19Z</dcterms:created>
  <dcterms:modified xsi:type="dcterms:W3CDTF">2017-12-05T14:18:31Z</dcterms:modified>
</cp:coreProperties>
</file>